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parajita" panose="02020603050405020304" pitchFamily="18" charset="0"/>
      <p:regular r:id="rId13"/>
      <p:bold r:id="rId14"/>
    </p:embeddedFont>
    <p:embeddedFont>
      <p:font typeface="Source Sans 3" panose="020B030303040309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F5198-4615-114B-AC46-1F922E405BDC}" v="6" dt="2026-02-18T17:46:54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1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228380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Airbnb Price Optimization Strategy</a:t>
            </a:r>
            <a:endParaRPr lang="en-US" sz="4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4121944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Maximizing Revenue Through Data-Driven Pricing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198" y="4769763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Team G-18 | Travel Sector</a:t>
            </a: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Pratiti Paul · Jatin Kumar Singh · Chirag Lalwani · Priyansh Satija · Shane Joseph · Anuradha Raghwanshi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B5B44D-2B77-AB30-73DF-17DFD01178FD}"/>
              </a:ext>
            </a:extLst>
          </p:cNvPr>
          <p:cNvSpPr/>
          <p:nvPr/>
        </p:nvSpPr>
        <p:spPr>
          <a:xfrm>
            <a:off x="12131040" y="7559040"/>
            <a:ext cx="2499360" cy="67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57632"/>
            <a:ext cx="720256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Limitations &amp; Next Steps</a:t>
            </a:r>
            <a:endParaRPr lang="en-US" sz="4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375892"/>
            <a:ext cx="285666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Current Limitations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3318" y="2973705"/>
            <a:ext cx="60960" cy="2119551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1575" y="3004185"/>
            <a:ext cx="2613065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No seasonality data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71575" y="3952280"/>
            <a:ext cx="261306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Static 2019 snapshot lacks temporal patterns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62651" y="2973705"/>
            <a:ext cx="60960" cy="2119551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400907" y="3004185"/>
            <a:ext cx="261318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Revenue is estimated proxy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400907" y="3952280"/>
            <a:ext cx="261318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Does not reflect actual net profit or booking confirmations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33318" y="5525929"/>
            <a:ext cx="60960" cy="1028581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71575" y="5556409"/>
            <a:ext cx="345948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Static historical dataset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71575" y="6153864"/>
            <a:ext cx="58425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No real-time market dynamics or trend evolution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446169" y="2129076"/>
            <a:ext cx="6505813" cy="5042773"/>
          </a:xfrm>
          <a:prstGeom prst="roundRect">
            <a:avLst>
              <a:gd name="adj" fmla="val 734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92985" y="2375892"/>
            <a:ext cx="327814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Future Enhancements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662505" y="2973705"/>
            <a:ext cx="60960" cy="2119551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000762" y="3004185"/>
            <a:ext cx="254400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Time-series forecasting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000762" y="3952280"/>
            <a:ext cx="2544008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Predict demand patterns across seasons and events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10822781" y="2973705"/>
            <a:ext cx="60960" cy="2119551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161038" y="3004185"/>
            <a:ext cx="254412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Dynamic pricing engine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161038" y="3952280"/>
            <a:ext cx="2544128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Real-time algorithmic adjustments based on market conditions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662505" y="5525929"/>
            <a:ext cx="60960" cy="1398746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000762" y="5556409"/>
            <a:ext cx="493799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Real-time dashboard deployment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000762" y="6153864"/>
            <a:ext cx="5704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Live monitoring and instant pricing recommendations for hosts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8791A-405C-00B0-3A6E-1C1E9B58E75D}"/>
              </a:ext>
            </a:extLst>
          </p:cNvPr>
          <p:cNvSpPr/>
          <p:nvPr/>
        </p:nvSpPr>
        <p:spPr>
          <a:xfrm>
            <a:off x="12131040" y="7559040"/>
            <a:ext cx="2499360" cy="67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880" y="1815822"/>
            <a:ext cx="7543800" cy="1298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The Pricing Challenge in NYC</a:t>
            </a:r>
            <a:endParaRPr lang="en-US" sz="40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6500" y="2677001"/>
            <a:ext cx="3666053" cy="1569244"/>
          </a:xfrm>
          <a:prstGeom prst="roundRect">
            <a:avLst>
              <a:gd name="adj" fmla="val 218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5100" y="2905601"/>
            <a:ext cx="259794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48,000+ Listings</a:t>
            </a:r>
            <a:endParaRPr lang="en-US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5100" y="3357324"/>
            <a:ext cx="3208853" cy="660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High price variability across NYC's competitive market (2019)</a:t>
            </a:r>
            <a:endParaRPr lang="en-US" sz="1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4247" y="2677001"/>
            <a:ext cx="3666053" cy="1569244"/>
          </a:xfrm>
          <a:prstGeom prst="roundRect">
            <a:avLst>
              <a:gd name="adj" fmla="val 218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2847" y="2905601"/>
            <a:ext cx="259794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Overpricing Risk</a:t>
            </a:r>
            <a:endParaRPr lang="en-US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2847" y="3357324"/>
            <a:ext cx="3208853" cy="660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Reduces occupancy and booking efficiency</a:t>
            </a:r>
            <a:endParaRPr lang="en-US" sz="1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6500" y="4457938"/>
            <a:ext cx="7543800" cy="1239083"/>
          </a:xfrm>
          <a:prstGeom prst="roundRect">
            <a:avLst>
              <a:gd name="adj" fmla="val 27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5100" y="4686538"/>
            <a:ext cx="259794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Underpricing Risk</a:t>
            </a:r>
            <a:endParaRPr lang="en-US" sz="2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5100" y="5138261"/>
            <a:ext cx="708660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Leaves revenue on the table</a:t>
            </a:r>
            <a:endParaRPr lang="en-US" sz="1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86500" y="5935147"/>
            <a:ext cx="7543800" cy="1233964"/>
          </a:xfrm>
          <a:prstGeom prst="roundRect">
            <a:avLst>
              <a:gd name="adj" fmla="val 2779"/>
            </a:avLst>
          </a:prstGeom>
          <a:solidFill>
            <a:srgbClr val="D6D7D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6257092"/>
            <a:ext cx="285750" cy="22860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029450" y="6203990"/>
            <a:ext cx="6572250" cy="660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Key Business Question:</a:t>
            </a:r>
            <a:r>
              <a:rPr lang="en-US" sz="1800" dirty="0">
                <a:solidFill>
                  <a:srgbClr val="000000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 What is the optimal pricing band by location and room type to maximize revenue without losing demand?</a:t>
            </a:r>
            <a:endParaRPr lang="en-US" sz="1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197FC-1114-AB4F-0AD7-82E839D1F1BB}"/>
              </a:ext>
            </a:extLst>
          </p:cNvPr>
          <p:cNvSpPr/>
          <p:nvPr/>
        </p:nvSpPr>
        <p:spPr>
          <a:xfrm>
            <a:off x="12131040" y="7559040"/>
            <a:ext cx="2499360" cy="67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0624" y="568523"/>
            <a:ext cx="8837295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From Raw Data to Actionable Insights</a:t>
            </a:r>
            <a:endParaRPr lang="en-US" sz="35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77" y="1434108"/>
            <a:ext cx="11876127" cy="445639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9347" y="2569230"/>
            <a:ext cx="613440" cy="6134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972811" y="4667577"/>
            <a:ext cx="2258604" cy="627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Recommendations</a:t>
            </a:r>
            <a:endParaRPr lang="en-US" sz="19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3583" y="2570381"/>
            <a:ext cx="613440" cy="61344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715353" y="4824387"/>
            <a:ext cx="1791244" cy="31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Dashboard</a:t>
            </a:r>
            <a:endParaRPr lang="en-US" sz="19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8394" y="2570381"/>
            <a:ext cx="613440" cy="61344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70164" y="4824387"/>
            <a:ext cx="1791244" cy="31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Analysis</a:t>
            </a:r>
            <a:endParaRPr lang="en-US" sz="19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83206" y="2570381"/>
            <a:ext cx="613439" cy="61344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224976" y="4824387"/>
            <a:ext cx="1791243" cy="31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Cleaning</a:t>
            </a:r>
            <a:endParaRPr lang="en-US" sz="19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5748" y="2570381"/>
            <a:ext cx="613440" cy="61344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930711" y="4824387"/>
            <a:ext cx="1791243" cy="31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Raw Data</a:t>
            </a:r>
            <a:endParaRPr lang="en-US" sz="19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4" name="Shape 6"/>
          <p:cNvSpPr/>
          <p:nvPr/>
        </p:nvSpPr>
        <p:spPr>
          <a:xfrm>
            <a:off x="1180624" y="6064806"/>
            <a:ext cx="3986451" cy="1596152"/>
          </a:xfrm>
          <a:prstGeom prst="roundRect">
            <a:avLst>
              <a:gd name="adj" fmla="val 183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7"/>
          <p:cNvSpPr/>
          <p:nvPr/>
        </p:nvSpPr>
        <p:spPr>
          <a:xfrm>
            <a:off x="1398984" y="6283166"/>
            <a:ext cx="2222659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Source</a:t>
            </a:r>
            <a:endParaRPr lang="en-US" sz="17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398984" y="6653927"/>
            <a:ext cx="3549729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NYC Airbnb Open Dataset · 48K listings · 16 attributes · 2019 snapshot</a:t>
            </a:r>
            <a:endParaRPr lang="en-US" sz="15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7" name="Shape 9"/>
          <p:cNvSpPr/>
          <p:nvPr/>
        </p:nvSpPr>
        <p:spPr>
          <a:xfrm>
            <a:off x="5321975" y="6064806"/>
            <a:ext cx="3986451" cy="1596152"/>
          </a:xfrm>
          <a:prstGeom prst="roundRect">
            <a:avLst>
              <a:gd name="adj" fmla="val 183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0"/>
          <p:cNvSpPr/>
          <p:nvPr/>
        </p:nvSpPr>
        <p:spPr>
          <a:xfrm>
            <a:off x="5540335" y="6283166"/>
            <a:ext cx="2222659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Cleaning</a:t>
            </a:r>
            <a:endParaRPr lang="en-US" sz="17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5540335" y="6653927"/>
            <a:ext cx="3549729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Handle missing reviews, remove price outliers, convert to numeric, standardize dates</a:t>
            </a:r>
            <a:endParaRPr lang="en-US" sz="15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0" name="Shape 12"/>
          <p:cNvSpPr/>
          <p:nvPr/>
        </p:nvSpPr>
        <p:spPr>
          <a:xfrm>
            <a:off x="9463326" y="6064806"/>
            <a:ext cx="3986451" cy="1596152"/>
          </a:xfrm>
          <a:prstGeom prst="roundRect">
            <a:avLst>
              <a:gd name="adj" fmla="val 183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3"/>
          <p:cNvSpPr/>
          <p:nvPr/>
        </p:nvSpPr>
        <p:spPr>
          <a:xfrm>
            <a:off x="9681686" y="6283166"/>
            <a:ext cx="2222659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Key</a:t>
            </a: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7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Variables</a:t>
            </a:r>
            <a:endParaRPr lang="en-US" sz="17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9681686" y="6653927"/>
            <a:ext cx="3549729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Price · Availability_365 · Room Type · Reviews · Neighbourhood Group</a:t>
            </a:r>
            <a:endParaRPr lang="en-US" sz="15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1612CA-5B25-CD08-2C0E-0E21D731C179}"/>
              </a:ext>
            </a:extLst>
          </p:cNvPr>
          <p:cNvSpPr/>
          <p:nvPr/>
        </p:nvSpPr>
        <p:spPr>
          <a:xfrm>
            <a:off x="12132786" y="7753946"/>
            <a:ext cx="2497613" cy="475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27121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Revenue Optimization Measurement Framework</a:t>
            </a:r>
            <a:endParaRPr lang="en-US" sz="4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98" y="3623310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271" y="3623310"/>
            <a:ext cx="286095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Estimated Revenue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89271" y="4121944"/>
            <a:ext cx="537162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Price × Occupied Days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9386" y="3623310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94859" y="362331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Occupancy Rate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94859" y="4121944"/>
            <a:ext cx="537174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365 − Availability_365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98" y="4985742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9271" y="498574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Average Price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789271" y="5484376"/>
            <a:ext cx="537162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Mean nightly rate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9386" y="4985742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94859" y="4985742"/>
            <a:ext cx="282666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Reviews per Month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94859" y="5484376"/>
            <a:ext cx="537174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Trust &amp; market traction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863798" y="6132195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Why these KPIs?</a:t>
            </a: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 Revenue = Profitability · Occupancy = Demand · Reviews = Market Trust · Price = Strategy Lever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66A1BB-6E93-92F3-9D9D-64C3B9BE2474}"/>
              </a:ext>
            </a:extLst>
          </p:cNvPr>
          <p:cNvSpPr/>
          <p:nvPr/>
        </p:nvSpPr>
        <p:spPr>
          <a:xfrm>
            <a:off x="12131040" y="7559040"/>
            <a:ext cx="2499360" cy="67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96152"/>
            <a:ext cx="1094160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What Drives Airbnb Revenue in NYC?</a:t>
            </a:r>
            <a:endParaRPr lang="en-US" sz="4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3798" y="279106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73217" y="285839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2875836"/>
            <a:ext cx="549497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Private Rooms show strongest revenue stability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634562" y="3199983"/>
            <a:ext cx="549497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Consistent occupancy at fair price points drives predictable revenue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69386" y="279106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78804" y="285839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71510" y="2784397"/>
            <a:ext cx="5495092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Manhattan supports premium pricing but </a:t>
            </a:r>
            <a:r>
              <a:rPr lang="en-US" sz="2200" b="1" dirty="0" err="1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xfaces</a:t>
            </a: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 saturation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271510" y="3577114"/>
            <a:ext cx="549509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High willingness to pay meets tighter demand elasticity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98" y="495907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026402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043845"/>
            <a:ext cx="549497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Mid-price bands achieve best revenue-demand balance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665923" y="5374957"/>
            <a:ext cx="549497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Optimal trade-off between nightly rate and occupancy rate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69386" y="495907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78804" y="5026402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71510" y="5043845"/>
            <a:ext cx="5495092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Extreme high pricing reduces booking efficiency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310634" y="5405378"/>
            <a:ext cx="549509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Sharp drop in occupied days above 95th percentile pricing threshold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6DA318-F000-4B34-2350-B3B6CD074031}"/>
              </a:ext>
            </a:extLst>
          </p:cNvPr>
          <p:cNvSpPr/>
          <p:nvPr/>
        </p:nvSpPr>
        <p:spPr>
          <a:xfrm>
            <a:off x="12131040" y="7559040"/>
            <a:ext cx="2499360" cy="67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3370" y="631627"/>
            <a:ext cx="8476298" cy="54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Identifying the Optimal Pricing Zone</a:t>
            </a:r>
            <a:endParaRPr lang="en-US" sz="34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6922" y="2707636"/>
            <a:ext cx="263521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Revenue vs Price Band</a:t>
            </a:r>
            <a:endParaRPr lang="en-US" sz="17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2" y="3193613"/>
            <a:ext cx="5836920" cy="31957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6610" y="2049459"/>
            <a:ext cx="353687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Price × Demand Segmentation</a:t>
            </a:r>
            <a:endParaRPr lang="en-US" sz="17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58802" y="2396823"/>
            <a:ext cx="5835610" cy="1186934"/>
          </a:xfrm>
          <a:prstGeom prst="roundRect">
            <a:avLst>
              <a:gd name="adj" fmla="val 24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511558" y="3049082"/>
            <a:ext cx="5820370" cy="4563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647111" y="2723709"/>
            <a:ext cx="2519362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Budget High-Occupancy</a:t>
            </a:r>
            <a:endParaRPr lang="en-US" sz="15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673953" y="2782569"/>
            <a:ext cx="2519362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Premium High-Demand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647111" y="3164133"/>
            <a:ext cx="2519362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Underperforming</a:t>
            </a:r>
            <a:endParaRPr lang="en-US" sz="15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73953" y="3108852"/>
            <a:ext cx="2519362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Competitive Mid-Tier (TARGET)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93246" y="3903131"/>
            <a:ext cx="5835610" cy="1210270"/>
          </a:xfrm>
          <a:prstGeom prst="roundRect">
            <a:avLst>
              <a:gd name="adj" fmla="val 8443"/>
            </a:avLst>
          </a:prstGeom>
          <a:solidFill>
            <a:srgbClr val="D6D7DC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183" y="4133612"/>
            <a:ext cx="241935" cy="19347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969984" y="4157708"/>
            <a:ext cx="5013246" cy="776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Strategic Insight:</a:t>
            </a:r>
            <a:r>
              <a:rPr lang="en-US" sz="1500" dirty="0">
                <a:solidFill>
                  <a:srgbClr val="000000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 Revenue maximization occurs in the mid-to-upper pricing band ($100–$200) where occupancy elasticity remains favorable.</a:t>
            </a:r>
            <a:endParaRPr lang="en-US" sz="15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20E181-998C-7166-C90A-ECB65F0F6067}"/>
              </a:ext>
            </a:extLst>
          </p:cNvPr>
          <p:cNvSpPr/>
          <p:nvPr/>
        </p:nvSpPr>
        <p:spPr>
          <a:xfrm>
            <a:off x="12131040" y="7559040"/>
            <a:ext cx="2499360" cy="67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8582" y="550307"/>
            <a:ext cx="10074354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Interactive Pricing Intelligence Dashboard</a:t>
            </a:r>
            <a:endParaRPr lang="en-US" sz="35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82" y="1362194"/>
            <a:ext cx="9265920" cy="48082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38582" y="6352937"/>
            <a:ext cx="4076224" cy="1370647"/>
          </a:xfrm>
          <a:prstGeom prst="roundRect">
            <a:avLst>
              <a:gd name="adj" fmla="val 219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61467" y="6575822"/>
            <a:ext cx="227409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Executive View</a:t>
            </a:r>
            <a:endParaRPr lang="en-US" sz="17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61467" y="6957298"/>
            <a:ext cx="3630454" cy="543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Avg Revenue · Avg Occupancy · Avg Price · Best Room Type</a:t>
            </a:r>
            <a:endParaRPr lang="en-US" sz="15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76969" y="6352937"/>
            <a:ext cx="4076224" cy="1370647"/>
          </a:xfrm>
          <a:prstGeom prst="roundRect">
            <a:avLst>
              <a:gd name="adj" fmla="val 219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499854" y="6575822"/>
            <a:ext cx="227409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Operational View</a:t>
            </a:r>
            <a:endParaRPr lang="en-US" sz="17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99854" y="6957298"/>
            <a:ext cx="3630454" cy="543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Revenue by Borough · Room Type · Price Band · Reviews vs Revenue</a:t>
            </a:r>
            <a:endParaRPr lang="en-US" sz="15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515356" y="6352937"/>
            <a:ext cx="4076343" cy="1370647"/>
          </a:xfrm>
          <a:prstGeom prst="roundRect">
            <a:avLst>
              <a:gd name="adj" fmla="val 219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738241" y="6575822"/>
            <a:ext cx="227409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Filters</a:t>
            </a:r>
            <a:endParaRPr lang="en-US" sz="17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38241" y="6957298"/>
            <a:ext cx="3630573" cy="543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Location (Borough/Neighborhood) · Room Type · Price Band</a:t>
            </a:r>
            <a:endParaRPr lang="en-US" sz="155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699BF0-B498-2415-5D61-466E722E0225}"/>
              </a:ext>
            </a:extLst>
          </p:cNvPr>
          <p:cNvSpPr/>
          <p:nvPr/>
        </p:nvSpPr>
        <p:spPr>
          <a:xfrm>
            <a:off x="12131040" y="7820858"/>
            <a:ext cx="2499360" cy="408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1343"/>
            <a:ext cx="856726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Actionable Pricing Strategies</a:t>
            </a:r>
            <a:endParaRPr lang="en-US" sz="4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41625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Montserrat Light" pitchFamily="34" charset="-122"/>
                <a:cs typeface="Aparajita" panose="02020603050405020304" pitchFamily="18" charset="0"/>
              </a:rPr>
              <a:t>01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63798" y="2805232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2989540"/>
            <a:ext cx="363616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Borough-specific pricing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3798" y="3488174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Capture willingness-to-pay differences across Manhattan, Brooklyn, Queens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46965" y="241625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Montserrat Light" pitchFamily="34" charset="-122"/>
                <a:cs typeface="Aparajita" panose="02020603050405020304" pitchFamily="18" charset="0"/>
              </a:rPr>
              <a:t>02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46965" y="2805232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46965" y="2989540"/>
            <a:ext cx="413635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Price within optimal mid-to-upper band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46965" y="3838813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Target the sweet spot where demand elasticity remains favorable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30132" y="241625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Montserrat Light" pitchFamily="34" charset="-122"/>
                <a:cs typeface="Aparajita" panose="02020603050405020304" pitchFamily="18" charset="0"/>
              </a:rPr>
              <a:t>03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30132" y="2805232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30132" y="2989540"/>
            <a:ext cx="413635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Avoid pricing above 95th percentile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30132" y="3838813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Prevent demand cliff and search rank penalties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63798" y="501098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Montserrat Light" pitchFamily="34" charset="-122"/>
                <a:cs typeface="Aparajita" panose="02020603050405020304" pitchFamily="18" charset="0"/>
              </a:rPr>
              <a:t>04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63798" y="5399961"/>
            <a:ext cx="6327934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3798" y="5584269"/>
            <a:ext cx="510706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Optimize minimum nights below 7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63798" y="6082903"/>
            <a:ext cx="632793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Expand booking pool and attract broader traveler segments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38549" y="501098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Montserrat Light" pitchFamily="34" charset="-122"/>
                <a:cs typeface="Aparajita" panose="02020603050405020304" pitchFamily="18" charset="0"/>
              </a:rPr>
              <a:t>05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38549" y="5399961"/>
            <a:ext cx="6327934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438549" y="5584269"/>
            <a:ext cx="356044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Accelerate early reviews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38549" y="6082903"/>
            <a:ext cx="632793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Discounts or premium amenities drive initial reviews and booking momentum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DD7722-2C45-595D-AAC1-FB996BF8393A}"/>
              </a:ext>
            </a:extLst>
          </p:cNvPr>
          <p:cNvSpPr/>
          <p:nvPr/>
        </p:nvSpPr>
        <p:spPr>
          <a:xfrm>
            <a:off x="12131040" y="7559040"/>
            <a:ext cx="2499360" cy="67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89666"/>
            <a:ext cx="786443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Projected Business Impact</a:t>
            </a:r>
            <a:endParaRPr lang="en-US" sz="4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407926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5-15%</a:t>
            </a:r>
            <a:endParaRPr lang="en-US" sz="6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58453" y="453080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Revenue Uplift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5029438"/>
            <a:ext cx="29943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Per listing annual revenue increase through data-driven pricing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66592" y="3407926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↓</a:t>
            </a:r>
            <a:endParaRPr lang="en-US" sz="6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61247" y="453080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Vacancy Risk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66592" y="5029438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Steady occupancy through optimal pricing positioning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69386" y="3407926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↑</a:t>
            </a:r>
            <a:endParaRPr lang="en-US" sz="6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64041" y="453080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Search Ranking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69386" y="5029438"/>
            <a:ext cx="29943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Improved competitive positioning and conversion rates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772180" y="3407926"/>
            <a:ext cx="2994422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∞</a:t>
            </a:r>
            <a:endParaRPr lang="en-US" sz="6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777657" y="4530804"/>
            <a:ext cx="29834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Aparajita" panose="02020603050405020304" pitchFamily="18" charset="0"/>
                <a:ea typeface="Montserrat Bold" pitchFamily="34" charset="-122"/>
                <a:cs typeface="Aparajita" panose="02020603050405020304" pitchFamily="18" charset="0"/>
              </a:rPr>
              <a:t>Scalable Framework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72180" y="5029438"/>
            <a:ext cx="2994422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Aparajita" panose="02020603050405020304" pitchFamily="18" charset="0"/>
                <a:ea typeface="Source Sans 3" pitchFamily="34" charset="-122"/>
                <a:cs typeface="Aparajita" panose="02020603050405020304" pitchFamily="18" charset="0"/>
              </a:rPr>
              <a:t>Repeatable methodology across all boroughs and property types</a:t>
            </a:r>
            <a:endParaRPr lang="en-US" sz="19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2FB29-BD98-6BEA-BDFB-8349D4A0AB67}"/>
              </a:ext>
            </a:extLst>
          </p:cNvPr>
          <p:cNvSpPr/>
          <p:nvPr/>
        </p:nvSpPr>
        <p:spPr>
          <a:xfrm>
            <a:off x="12131040" y="7559040"/>
            <a:ext cx="2499360" cy="67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548</Words>
  <Application>Microsoft Macintosh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Source Sans 3</vt:lpstr>
      <vt:lpstr>Aparajita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Pratiti Paul</cp:lastModifiedBy>
  <cp:revision>3</cp:revision>
  <dcterms:created xsi:type="dcterms:W3CDTF">2026-02-18T17:31:07Z</dcterms:created>
  <dcterms:modified xsi:type="dcterms:W3CDTF">2026-02-18T17:48:07Z</dcterms:modified>
</cp:coreProperties>
</file>